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3" r:id="rId4"/>
    <p:sldId id="299" r:id="rId5"/>
    <p:sldId id="294" r:id="rId6"/>
    <p:sldId id="282" r:id="rId7"/>
    <p:sldId id="283" r:id="rId8"/>
    <p:sldId id="284" r:id="rId9"/>
    <p:sldId id="302" r:id="rId10"/>
    <p:sldId id="303" r:id="rId11"/>
    <p:sldId id="304" r:id="rId12"/>
    <p:sldId id="300" r:id="rId13"/>
    <p:sldId id="305" r:id="rId14"/>
    <p:sldId id="301" r:id="rId15"/>
    <p:sldId id="306" r:id="rId16"/>
    <p:sldId id="307" r:id="rId17"/>
    <p:sldId id="297" r:id="rId18"/>
    <p:sldId id="308" r:id="rId19"/>
    <p:sldId id="309" r:id="rId20"/>
    <p:sldId id="310" r:id="rId21"/>
    <p:sldId id="311" r:id="rId22"/>
    <p:sldId id="312" r:id="rId23"/>
    <p:sldId id="313" r:id="rId24"/>
    <p:sldId id="298" r:id="rId25"/>
    <p:sldId id="315" r:id="rId26"/>
    <p:sldId id="314" r:id="rId27"/>
    <p:sldId id="316" r:id="rId28"/>
    <p:sldId id="3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coding/ascii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hyperlink" Target="https://asecuritysite.com/encryption/gzip?a0=You%20miss%20100%25%20of%20the%20shots%20you%20don%27t%20take.%20-%20Wayne%20Gretzky&amp;a1=zi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hyperlink" Target="https://asecuritysite.com/coding/ascii" TargetMode="External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asecuritysite.com/forensics/magic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forensics/gi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forensics/png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asecuritysite.com/forensics/gz?file=test.txt.gz" TargetMode="Externa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forensics/zip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asecuritysite.com/forensics/docx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 Is Data?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9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SQL and XML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BF50D-24F9-5C41-8B7E-7E300BA1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6" y="866267"/>
            <a:ext cx="6313150" cy="3004247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3114F2-6525-0C4C-8057-5557B7F6C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1" y="4158598"/>
            <a:ext cx="6501836" cy="27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0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HTML and LaTeX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51F34B-8479-0848-8033-AEEEB7C4D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52" y="1061356"/>
            <a:ext cx="6964361" cy="317219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B1796D-2957-FB42-874A-60DFC910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56" y="1061356"/>
            <a:ext cx="3755300" cy="579664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AF63E7-B6C2-694E-A719-05198E36C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810079"/>
            <a:ext cx="65024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Schema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663A2E6B-50E4-944A-BB69-1886A2F44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27" y="1236657"/>
            <a:ext cx="10800262" cy="39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6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Bits, Bytes, Numbers and Characters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1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1F544B-737F-B441-8792-5CE929DF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464905"/>
            <a:ext cx="10134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0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ACFFA9-4AB8-774A-8DB6-8E8E40CD4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1834190"/>
            <a:ext cx="10172700" cy="468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3F209E-0CBE-E34A-BB58-75699C722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1057166"/>
            <a:ext cx="8216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6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Little and Big Endian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AC8D550A-63A3-3F42-99E9-F0A61FC6D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7" y="2052559"/>
            <a:ext cx="9361271" cy="16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and Compression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4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ASCII, binary, hex, …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8F9C71-7AB6-0243-81A3-C5A5539C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902958"/>
            <a:ext cx="10312400" cy="20701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E6632E-2F33-9E4D-9429-A7C9E2888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931591"/>
            <a:ext cx="9486900" cy="170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1216B4-9737-E64B-90C1-2440C2F80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5160609"/>
            <a:ext cx="11023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1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ASCII, binary, hex, …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FFC55D-1D03-9E42-901D-5019569C7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56" y="769338"/>
            <a:ext cx="9077322" cy="5946156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5314155F-F597-3449-8645-2F4AA0525253}"/>
              </a:ext>
            </a:extLst>
          </p:cNvPr>
          <p:cNvSpPr/>
          <p:nvPr/>
        </p:nvSpPr>
        <p:spPr>
          <a:xfrm>
            <a:off x="187569" y="2532185"/>
            <a:ext cx="715108" cy="370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9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Data Formats.</a:t>
            </a:r>
          </a:p>
          <a:p>
            <a:r>
              <a:rPr lang="en-US" altLang="en-US" sz="2000" dirty="0"/>
              <a:t>Unstructured, semi-structured and structured data.</a:t>
            </a:r>
          </a:p>
          <a:p>
            <a:r>
              <a:rPr lang="en-US" altLang="en-US" sz="2000" dirty="0"/>
              <a:t>Splunk parsing.</a:t>
            </a:r>
          </a:p>
          <a:p>
            <a:r>
              <a:rPr lang="en-US" altLang="en-US" sz="2000" dirty="0"/>
              <a:t>Bits, bytes, numbers and characters.</a:t>
            </a:r>
          </a:p>
          <a:p>
            <a:r>
              <a:rPr lang="en-US" altLang="en-US" sz="2000" dirty="0"/>
              <a:t>Encoding and Compression.</a:t>
            </a:r>
          </a:p>
          <a:p>
            <a:r>
              <a:rPr lang="en-US" altLang="en-US" sz="2000" dirty="0"/>
              <a:t>Magic Numbers.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sz="1800" dirty="0"/>
          </a:p>
        </p:txBody>
      </p:sp>
      <p:pic>
        <p:nvPicPr>
          <p:cNvPr id="1026" name="Picture 2" descr="laptop computer on glass-top table">
            <a:extLst>
              <a:ext uri="{FF2B5EF4-FFF2-40B4-BE49-F238E27FC236}">
                <a16:creationId xmlns:a16="http://schemas.microsoft.com/office/drawing/2014/main" id="{E99F992A-8C30-874C-8F89-A6A3EB2AF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r="25938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Hex and Base-64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2E5C93D2-4185-9740-B2F5-61F8082D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9" y="3680007"/>
            <a:ext cx="8745503" cy="1345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119E1-5D65-3849-A21C-1505853B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9" y="2713743"/>
            <a:ext cx="7353121" cy="464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86A2B4-67D8-7B4C-9DCA-D94CABF8B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9" y="1368281"/>
            <a:ext cx="6962429" cy="8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Hex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1BF380-4823-4C4A-B68C-7F336273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35" y="1297819"/>
            <a:ext cx="8644596" cy="541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6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Base-64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DE6BB0-BE4F-3744-A821-6CA917A40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12" y="1274633"/>
            <a:ext cx="8598459" cy="517499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1DF9D-3A24-684D-86FA-8EF7E2F24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499" y="4414967"/>
            <a:ext cx="7810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Compression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picture containing table, knife&#10;&#10;Description automatically generated">
            <a:extLst>
              <a:ext uri="{FF2B5EF4-FFF2-40B4-BE49-F238E27FC236}">
                <a16:creationId xmlns:a16="http://schemas.microsoft.com/office/drawing/2014/main" id="{2398C01A-1840-9847-91F3-7AF15ACEC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50" y="1988447"/>
            <a:ext cx="60833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3EF68-78F1-F248-BAB7-C1F4EF730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3356761"/>
            <a:ext cx="89535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9B51DE-36CA-1A47-AD48-E92CA3B84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4794716"/>
            <a:ext cx="9994900" cy="1041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F1A6DACB-1561-A947-9919-C08AB067B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593" y="2215662"/>
            <a:ext cx="5320382" cy="4251294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817D1BAF-4668-1047-B962-6AD6ACD284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034" y="816063"/>
            <a:ext cx="8305800" cy="1054100"/>
          </a:xfrm>
          <a:prstGeom prst="rect">
            <a:avLst/>
          </a:prstGeom>
        </p:spPr>
      </p:pic>
      <p:sp>
        <p:nvSpPr>
          <p:cNvPr id="11" name="Rectangle 10">
            <a:hlinkClick r:id="rId10"/>
            <a:extLst>
              <a:ext uri="{FF2B5EF4-FFF2-40B4-BE49-F238E27FC236}">
                <a16:creationId xmlns:a16="http://schemas.microsoft.com/office/drawing/2014/main" id="{3B83EB2D-7A91-8B41-9EAD-27F5FD4ED10B}"/>
              </a:ext>
            </a:extLst>
          </p:cNvPr>
          <p:cNvSpPr/>
          <p:nvPr/>
        </p:nvSpPr>
        <p:spPr>
          <a:xfrm>
            <a:off x="629115" y="6072684"/>
            <a:ext cx="715108" cy="370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 Numbers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68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Magic Numbers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DF56B863-AD62-6D45-8540-1CB641333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57" y="866267"/>
            <a:ext cx="6895695" cy="5959851"/>
          </a:xfrm>
          <a:prstGeom prst="rect">
            <a:avLst/>
          </a:prstGeom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5438F20-99C8-0641-BBD2-D23F5B973391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Gzip</a:t>
            </a:r>
            <a:r>
              <a:rPr lang="en-US" b="1" dirty="0">
                <a:solidFill>
                  <a:srgbClr val="C00000"/>
                </a:solidFill>
              </a:rPr>
              <a:t>, PNG and GIF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BF2FFCEE-36F1-D843-B75A-BA83A11C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51" y="1107487"/>
            <a:ext cx="9829800" cy="939800"/>
          </a:xfrm>
          <a:prstGeom prst="rect">
            <a:avLst/>
          </a:prstGeom>
        </p:spPr>
      </p:pic>
      <p:pic>
        <p:nvPicPr>
          <p:cNvPr id="6" name="Picture 5" descr="A black sign with white text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B1C93C9-52A9-624B-B70A-E58A4AD2E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51" y="2722697"/>
            <a:ext cx="6134100" cy="22860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7C0FA238-1B8C-F448-A9FA-A0649CCEB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1" y="5377268"/>
            <a:ext cx="5918200" cy="1308100"/>
          </a:xfrm>
          <a:prstGeom prst="rect">
            <a:avLst/>
          </a:prstGeom>
        </p:spPr>
      </p:pic>
      <p:sp>
        <p:nvSpPr>
          <p:cNvPr id="8" name="Rectangle 7">
            <a:hlinkClick r:id="rId8"/>
            <a:extLst>
              <a:ext uri="{FF2B5EF4-FFF2-40B4-BE49-F238E27FC236}">
                <a16:creationId xmlns:a16="http://schemas.microsoft.com/office/drawing/2014/main" id="{2EA04D4F-1161-4A49-B3A1-47DF7D6B0F62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PKZip</a:t>
            </a:r>
            <a:r>
              <a:rPr lang="en-US" b="1" dirty="0">
                <a:solidFill>
                  <a:srgbClr val="C00000"/>
                </a:solidFill>
              </a:rPr>
              <a:t> and Office XML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black sign with white 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38D30C6-ADB2-1047-A692-9939AFE6B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69" y="4168773"/>
            <a:ext cx="6108700" cy="229870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92C08EB2-B38D-5440-8DE5-0C3E77830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69" y="2942024"/>
            <a:ext cx="6057900" cy="6985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BF79F-1DD2-874A-9F7F-D85C21763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499" y="151546"/>
            <a:ext cx="4889500" cy="3505200"/>
          </a:xfrm>
          <a:prstGeom prst="rect">
            <a:avLst/>
          </a:prstGeom>
        </p:spPr>
      </p:pic>
      <p:sp>
        <p:nvSpPr>
          <p:cNvPr id="8" name="Rectangle 7">
            <a:hlinkClick r:id="rId6"/>
            <a:extLst>
              <a:ext uri="{FF2B5EF4-FFF2-40B4-BE49-F238E27FC236}">
                <a16:creationId xmlns:a16="http://schemas.microsoft.com/office/drawing/2014/main" id="{B2CC65D9-FCBD-084D-8476-7EFB0131530B}"/>
              </a:ext>
            </a:extLst>
          </p:cNvPr>
          <p:cNvSpPr/>
          <p:nvPr/>
        </p:nvSpPr>
        <p:spPr>
          <a:xfrm>
            <a:off x="7725508" y="6363802"/>
            <a:ext cx="743152" cy="351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 Is Data?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85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Formats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800"/>
          </a:p>
          <a:p>
            <a:r>
              <a:rPr lang="en-US" altLang="en-US" sz="1800"/>
              <a:t>The Who? The What? Where? When? Why?</a:t>
            </a:r>
          </a:p>
          <a:p>
            <a:r>
              <a:rPr lang="en-US" altLang="en-US" sz="1800"/>
              <a:t>Text, Documents, Images, Sounds, Video.</a:t>
            </a:r>
          </a:p>
          <a:p>
            <a:r>
              <a:rPr lang="en-US" altLang="en-US" sz="1800"/>
              <a:t>Local dates: 5 Mar 2020, 5/03/2020, 03/5/20.</a:t>
            </a:r>
          </a:p>
          <a:p>
            <a:endParaRPr lang="en-US" altLang="en-US" sz="1800"/>
          </a:p>
          <a:p>
            <a:endParaRPr lang="en-US" altLang="en-US" sz="1800"/>
          </a:p>
          <a:p>
            <a:endParaRPr lang="en-US" sz="1800"/>
          </a:p>
        </p:txBody>
      </p:sp>
      <p:pic>
        <p:nvPicPr>
          <p:cNvPr id="2050" name="Picture 2" descr="person using laptop computers">
            <a:extLst>
              <a:ext uri="{FF2B5EF4-FFF2-40B4-BE49-F238E27FC236}">
                <a16:creationId xmlns:a16="http://schemas.microsoft.com/office/drawing/2014/main" id="{858FF4F3-A8A9-A747-AB29-CFAC162A4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r="13591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Unstructured, Semi-Structured and Structured.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84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199293" y="2575033"/>
            <a:ext cx="5896708" cy="3825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b="1" dirty="0"/>
              <a:t>Unstructured. </a:t>
            </a:r>
            <a:r>
              <a:rPr lang="en-US" altLang="en-US" sz="1600" dirty="0"/>
              <a:t>Within this type of data, there is no real formal structure defined for the data elements, and where we must use keywords, and to provide pointers to interesting data elements.</a:t>
            </a:r>
          </a:p>
          <a:p>
            <a:r>
              <a:rPr lang="en-US" altLang="en-US" sz="1600" b="1" dirty="0"/>
              <a:t>Semi-structured. </a:t>
            </a:r>
            <a:r>
              <a:rPr lang="en-US" altLang="en-US" sz="1600" dirty="0"/>
              <a:t>This type of data has some defined structure, and includes tags and/or markers that identify the semantic elements, or which provide a form of hierarchy in the data. Examples of this form include XML and JSON, and where there is some structure, but where it is not bound to a </a:t>
            </a:r>
            <a:r>
              <a:rPr lang="en-US" altLang="en-US" sz="1600" b="1" dirty="0" err="1"/>
              <a:t>formalised</a:t>
            </a:r>
            <a:r>
              <a:rPr lang="en-US" altLang="en-US" sz="1600" b="1" dirty="0"/>
              <a:t> data definition</a:t>
            </a:r>
            <a:r>
              <a:rPr lang="en-US" altLang="en-US" sz="1600" dirty="0"/>
              <a:t>. The structure itself does not have to be in a table form, But could use a NoSQL (non-SQL) approach to storing data elements. Within NoSQL we can have multiple formats for our data, such as using key-value data elements.</a:t>
            </a:r>
          </a:p>
          <a:p>
            <a:r>
              <a:rPr lang="en-US" altLang="en-US" sz="1600" b="1" dirty="0"/>
              <a:t>Structured. </a:t>
            </a:r>
            <a:r>
              <a:rPr lang="en-US" altLang="en-US" sz="1600" dirty="0"/>
              <a:t>This defines a formal schema and has associated data models or a formal relational structure. Included within this are the encoding methods used and the fundamental definition of the entities, and the relationships between  each  of the entities and actions.</a:t>
            </a:r>
          </a:p>
        </p:txBody>
      </p:sp>
      <p:pic>
        <p:nvPicPr>
          <p:cNvPr id="3074" name="Picture 2" descr="computer code on screen">
            <a:extLst>
              <a:ext uri="{FF2B5EF4-FFF2-40B4-BE49-F238E27FC236}">
                <a16:creationId xmlns:a16="http://schemas.microsoft.com/office/drawing/2014/main" id="{8AF581C1-D6F6-8844-9175-8B76E5F99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1" name="Shape 345">
            <a:extLst>
              <a:ext uri="{FF2B5EF4-FFF2-40B4-BE49-F238E27FC236}">
                <a16:creationId xmlns:a16="http://schemas.microsoft.com/office/drawing/2014/main" id="{36EB45D2-426A-DE4A-8996-7DEBF8C4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93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Unstructured and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Structured</a:t>
            </a:r>
            <a:endParaRPr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42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93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Unstructured and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Structured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838200" y="1152963"/>
            <a:ext cx="50406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  <a:p>
            <a:r>
              <a:rPr lang="en-US" altLang="en-US" dirty="0"/>
              <a:t>Unstructured: Bob Smith is male and lives at 10 Cyber Avenue, and has an email address of </a:t>
            </a:r>
            <a:r>
              <a:rPr lang="en-US" altLang="en-US" dirty="0" err="1"/>
              <a:t>bob@cyber</a:t>
            </a:r>
            <a:r>
              <a:rPr lang="en-US" altLang="en-US" dirty="0"/>
              <a:t>. Alice McKay  resides at 20 Cyber Road. She is female, and you can contact her at </a:t>
            </a:r>
            <a:r>
              <a:rPr lang="en-US" altLang="en-US" dirty="0" err="1"/>
              <a:t>alice@home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endParaRPr lang="en-US" dirty="0"/>
          </a:p>
        </p:txBody>
      </p:sp>
      <p:pic>
        <p:nvPicPr>
          <p:cNvPr id="11" name="Picture 2" descr="computer code on screen">
            <a:extLst>
              <a:ext uri="{FF2B5EF4-FFF2-40B4-BE49-F238E27FC236}">
                <a16:creationId xmlns:a16="http://schemas.microsoft.com/office/drawing/2014/main" id="{AF2FBD7A-6050-F447-87C5-7E0F1A08C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C7A2FD-7A15-B744-B86D-A2F0BF54B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9" y="5154717"/>
            <a:ext cx="7986136" cy="13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89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 Parsing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80A6DC-B3D6-344B-8490-98C507A5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65" y="866267"/>
            <a:ext cx="7023100" cy="370840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655E1B6-5873-4942-9A2D-FF42F8F3E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85" y="1990107"/>
            <a:ext cx="7023100" cy="48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omputer code on screen">
            <a:extLst>
              <a:ext uri="{FF2B5EF4-FFF2-40B4-BE49-F238E27FC236}">
                <a16:creationId xmlns:a16="http://schemas.microsoft.com/office/drawing/2014/main" id="{92141D74-ECB4-F244-8A79-18AF0387E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r="21676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CSV, YAML and JSON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67BA00-B9B4-2840-A5AB-A55866B60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23" y="2858832"/>
            <a:ext cx="9893300" cy="20066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4136631-2A27-FA43-A1A1-784DA413A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87" y="1166955"/>
            <a:ext cx="6578600" cy="1041400"/>
          </a:xfrm>
          <a:prstGeom prst="rect">
            <a:avLst/>
          </a:prstGeom>
        </p:spPr>
      </p:pic>
      <p:pic>
        <p:nvPicPr>
          <p:cNvPr id="21" name="Picture 20" descr="A picture containing bird&#10;&#10;Description automatically generated">
            <a:extLst>
              <a:ext uri="{FF2B5EF4-FFF2-40B4-BE49-F238E27FC236}">
                <a16:creationId xmlns:a16="http://schemas.microsoft.com/office/drawing/2014/main" id="{EC025737-8011-8145-980B-49CBB15C0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36" y="5313255"/>
            <a:ext cx="6147408" cy="1108011"/>
          </a:xfrm>
          <a:prstGeom prst="rect">
            <a:avLst/>
          </a:prstGeom>
        </p:spPr>
      </p:pic>
      <p:pic>
        <p:nvPicPr>
          <p:cNvPr id="23" name="Picture 22" descr="A picture containing bird&#10;&#10;Description automatically generated">
            <a:extLst>
              <a:ext uri="{FF2B5EF4-FFF2-40B4-BE49-F238E27FC236}">
                <a16:creationId xmlns:a16="http://schemas.microsoft.com/office/drawing/2014/main" id="{FA98686F-7CFB-C741-84C5-1FFAB2405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174" y="5030374"/>
            <a:ext cx="3529426" cy="184394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F693F-3C96-A541-B0CB-A3A0FD9D5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4715" y="54677"/>
            <a:ext cx="3180348" cy="263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428</Words>
  <Application>Microsoft Macintosh PowerPoint</Application>
  <PresentationFormat>Widescreen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So What Is Data?</vt:lpstr>
      <vt:lpstr>Outline</vt:lpstr>
      <vt:lpstr>Data Formats</vt:lpstr>
      <vt:lpstr>Outline</vt:lpstr>
      <vt:lpstr>Unstructured, Semi-Structured and Structured.</vt:lpstr>
      <vt:lpstr>Unstructured and  Structured</vt:lpstr>
      <vt:lpstr>Unstructured and  Structured</vt:lpstr>
      <vt:lpstr>Splunk Parsing</vt:lpstr>
      <vt:lpstr>CSV, YAML and JSON</vt:lpstr>
      <vt:lpstr>SQL and XML</vt:lpstr>
      <vt:lpstr>HTML and LaTeX</vt:lpstr>
      <vt:lpstr>Schema</vt:lpstr>
      <vt:lpstr>Bits, Bytes, Numbers and Characters</vt:lpstr>
      <vt:lpstr>Numbers</vt:lpstr>
      <vt:lpstr>Numbers</vt:lpstr>
      <vt:lpstr>Little and Big Endian</vt:lpstr>
      <vt:lpstr>Encoding and Compression</vt:lpstr>
      <vt:lpstr>ASCII, binary, hex, …</vt:lpstr>
      <vt:lpstr>ASCII, binary, hex, …</vt:lpstr>
      <vt:lpstr>Hex and Base-64</vt:lpstr>
      <vt:lpstr>Hex</vt:lpstr>
      <vt:lpstr>Base-64</vt:lpstr>
      <vt:lpstr>Compression</vt:lpstr>
      <vt:lpstr>Magic Numbers</vt:lpstr>
      <vt:lpstr>Magic Numbers</vt:lpstr>
      <vt:lpstr>Gzip, PNG and GIF</vt:lpstr>
      <vt:lpstr>PKZip and Office XML</vt:lpstr>
      <vt:lpstr>So What Is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What Is Data?</dc:title>
  <dc:creator>Buchanan, Bill</dc:creator>
  <cp:lastModifiedBy>Buchanan, Bill</cp:lastModifiedBy>
  <cp:revision>15</cp:revision>
  <dcterms:created xsi:type="dcterms:W3CDTF">2020-05-03T15:36:01Z</dcterms:created>
  <dcterms:modified xsi:type="dcterms:W3CDTF">2020-07-30T15:24:17Z</dcterms:modified>
</cp:coreProperties>
</file>